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96" r:id="rId2"/>
    <p:sldId id="297" r:id="rId3"/>
    <p:sldId id="298" r:id="rId4"/>
    <p:sldId id="299" r:id="rId5"/>
    <p:sldId id="289" r:id="rId6"/>
    <p:sldId id="280" r:id="rId7"/>
    <p:sldId id="267" r:id="rId8"/>
    <p:sldId id="261" r:id="rId9"/>
    <p:sldId id="260" r:id="rId10"/>
    <p:sldId id="262" r:id="rId11"/>
    <p:sldId id="291" r:id="rId12"/>
    <p:sldId id="292" r:id="rId13"/>
    <p:sldId id="293" r:id="rId14"/>
    <p:sldId id="294" r:id="rId15"/>
    <p:sldId id="295" r:id="rId16"/>
    <p:sldId id="263" r:id="rId17"/>
    <p:sldId id="265" r:id="rId18"/>
    <p:sldId id="281" r:id="rId19"/>
    <p:sldId id="283" r:id="rId20"/>
    <p:sldId id="284" r:id="rId21"/>
    <p:sldId id="286" r:id="rId22"/>
    <p:sldId id="287" r:id="rId23"/>
    <p:sldId id="28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7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FFDF6-CB8A-40D2-91D7-B874D649FECD}" type="datetimeFigureOut">
              <a:rPr lang="en-US" smtClean="0"/>
              <a:t>8/29/2016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E5F92-14DB-4014-A01A-D7609038B25B}" type="slidenum">
              <a:rPr lang="en-US" smtClean="0"/>
              <a:t>‹#›</a:t>
            </a:fld>
            <a:endParaRPr lang="en-US"/>
          </a:p>
        </p:txBody>
      </p:sp>
    </p:spTree>
    <p:extLst>
      <p:ext uri="{BB962C8B-B14F-4D97-AF65-F5344CB8AC3E}">
        <p14:creationId xmlns:p14="http://schemas.microsoft.com/office/powerpoint/2010/main" val="83193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C026FC-C0FB-493D-80BE-4A9282ECCCE9}"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C8EDC-6A90-4AB4-9672-FE7CCFB8986A}" type="slidenum">
              <a:rPr lang="en-US" smtClean="0"/>
              <a:t>‹#›</a:t>
            </a:fld>
            <a:endParaRPr lang="en-US"/>
          </a:p>
        </p:txBody>
      </p:sp>
    </p:spTree>
    <p:extLst>
      <p:ext uri="{BB962C8B-B14F-4D97-AF65-F5344CB8AC3E}">
        <p14:creationId xmlns:p14="http://schemas.microsoft.com/office/powerpoint/2010/main" val="306291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026FC-C0FB-493D-80BE-4A9282ECCCE9}"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C8EDC-6A90-4AB4-9672-FE7CCFB8986A}" type="slidenum">
              <a:rPr lang="en-US" smtClean="0"/>
              <a:t>‹#›</a:t>
            </a:fld>
            <a:endParaRPr lang="en-US"/>
          </a:p>
        </p:txBody>
      </p:sp>
    </p:spTree>
    <p:extLst>
      <p:ext uri="{BB962C8B-B14F-4D97-AF65-F5344CB8AC3E}">
        <p14:creationId xmlns:p14="http://schemas.microsoft.com/office/powerpoint/2010/main" val="163527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026FC-C0FB-493D-80BE-4A9282ECCCE9}"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C8EDC-6A90-4AB4-9672-FE7CCFB8986A}" type="slidenum">
              <a:rPr lang="en-US" smtClean="0"/>
              <a:t>‹#›</a:t>
            </a:fld>
            <a:endParaRPr lang="en-US"/>
          </a:p>
        </p:txBody>
      </p:sp>
    </p:spTree>
    <p:extLst>
      <p:ext uri="{BB962C8B-B14F-4D97-AF65-F5344CB8AC3E}">
        <p14:creationId xmlns:p14="http://schemas.microsoft.com/office/powerpoint/2010/main" val="4148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026FC-C0FB-493D-80BE-4A9282ECCCE9}"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C8EDC-6A90-4AB4-9672-FE7CCFB8986A}" type="slidenum">
              <a:rPr lang="en-US" smtClean="0"/>
              <a:t>‹#›</a:t>
            </a:fld>
            <a:endParaRPr lang="en-US"/>
          </a:p>
        </p:txBody>
      </p:sp>
    </p:spTree>
    <p:extLst>
      <p:ext uri="{BB962C8B-B14F-4D97-AF65-F5344CB8AC3E}">
        <p14:creationId xmlns:p14="http://schemas.microsoft.com/office/powerpoint/2010/main" val="167841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C026FC-C0FB-493D-80BE-4A9282ECCCE9}"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C8EDC-6A90-4AB4-9672-FE7CCFB8986A}" type="slidenum">
              <a:rPr lang="en-US" smtClean="0"/>
              <a:t>‹#›</a:t>
            </a:fld>
            <a:endParaRPr lang="en-US"/>
          </a:p>
        </p:txBody>
      </p:sp>
    </p:spTree>
    <p:extLst>
      <p:ext uri="{BB962C8B-B14F-4D97-AF65-F5344CB8AC3E}">
        <p14:creationId xmlns:p14="http://schemas.microsoft.com/office/powerpoint/2010/main" val="104023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C026FC-C0FB-493D-80BE-4A9282ECCCE9}"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C8EDC-6A90-4AB4-9672-FE7CCFB8986A}" type="slidenum">
              <a:rPr lang="en-US" smtClean="0"/>
              <a:t>‹#›</a:t>
            </a:fld>
            <a:endParaRPr lang="en-US"/>
          </a:p>
        </p:txBody>
      </p:sp>
    </p:spTree>
    <p:extLst>
      <p:ext uri="{BB962C8B-B14F-4D97-AF65-F5344CB8AC3E}">
        <p14:creationId xmlns:p14="http://schemas.microsoft.com/office/powerpoint/2010/main" val="75262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C026FC-C0FB-493D-80BE-4A9282ECCCE9}" type="datetimeFigureOut">
              <a:rPr lang="en-US" smtClean="0"/>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C8EDC-6A90-4AB4-9672-FE7CCFB8986A}" type="slidenum">
              <a:rPr lang="en-US" smtClean="0"/>
              <a:t>‹#›</a:t>
            </a:fld>
            <a:endParaRPr lang="en-US"/>
          </a:p>
        </p:txBody>
      </p:sp>
    </p:spTree>
    <p:extLst>
      <p:ext uri="{BB962C8B-B14F-4D97-AF65-F5344CB8AC3E}">
        <p14:creationId xmlns:p14="http://schemas.microsoft.com/office/powerpoint/2010/main" val="10378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C026FC-C0FB-493D-80BE-4A9282ECCCE9}" type="datetimeFigureOut">
              <a:rPr lang="en-US" smtClean="0"/>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6C8EDC-6A90-4AB4-9672-FE7CCFB8986A}" type="slidenum">
              <a:rPr lang="en-US" smtClean="0"/>
              <a:t>‹#›</a:t>
            </a:fld>
            <a:endParaRPr lang="en-US"/>
          </a:p>
        </p:txBody>
      </p:sp>
    </p:spTree>
    <p:extLst>
      <p:ext uri="{BB962C8B-B14F-4D97-AF65-F5344CB8AC3E}">
        <p14:creationId xmlns:p14="http://schemas.microsoft.com/office/powerpoint/2010/main" val="3216364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026FC-C0FB-493D-80BE-4A9282ECCCE9}" type="datetimeFigureOut">
              <a:rPr lang="en-US" smtClean="0"/>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C8EDC-6A90-4AB4-9672-FE7CCFB8986A}" type="slidenum">
              <a:rPr lang="en-US" smtClean="0"/>
              <a:t>‹#›</a:t>
            </a:fld>
            <a:endParaRPr lang="en-US"/>
          </a:p>
        </p:txBody>
      </p:sp>
    </p:spTree>
    <p:extLst>
      <p:ext uri="{BB962C8B-B14F-4D97-AF65-F5344CB8AC3E}">
        <p14:creationId xmlns:p14="http://schemas.microsoft.com/office/powerpoint/2010/main" val="113299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C026FC-C0FB-493D-80BE-4A9282ECCCE9}"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C8EDC-6A90-4AB4-9672-FE7CCFB8986A}" type="slidenum">
              <a:rPr lang="en-US" smtClean="0"/>
              <a:t>‹#›</a:t>
            </a:fld>
            <a:endParaRPr lang="en-US"/>
          </a:p>
        </p:txBody>
      </p:sp>
    </p:spTree>
    <p:extLst>
      <p:ext uri="{BB962C8B-B14F-4D97-AF65-F5344CB8AC3E}">
        <p14:creationId xmlns:p14="http://schemas.microsoft.com/office/powerpoint/2010/main" val="123352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C026FC-C0FB-493D-80BE-4A9282ECCCE9}"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C8EDC-6A90-4AB4-9672-FE7CCFB8986A}" type="slidenum">
              <a:rPr lang="en-US" smtClean="0"/>
              <a:t>‹#›</a:t>
            </a:fld>
            <a:endParaRPr lang="en-US"/>
          </a:p>
        </p:txBody>
      </p:sp>
    </p:spTree>
    <p:extLst>
      <p:ext uri="{BB962C8B-B14F-4D97-AF65-F5344CB8AC3E}">
        <p14:creationId xmlns:p14="http://schemas.microsoft.com/office/powerpoint/2010/main" val="16399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026FC-C0FB-493D-80BE-4A9282ECCCE9}" type="datetimeFigureOut">
              <a:rPr lang="en-US" smtClean="0"/>
              <a:t>8/29/2016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C8EDC-6A90-4AB4-9672-FE7CCFB8986A}" type="slidenum">
              <a:rPr lang="en-US" smtClean="0"/>
              <a:t>‹#›</a:t>
            </a:fld>
            <a:endParaRPr lang="en-US"/>
          </a:p>
        </p:txBody>
      </p:sp>
    </p:spTree>
    <p:extLst>
      <p:ext uri="{BB962C8B-B14F-4D97-AF65-F5344CB8AC3E}">
        <p14:creationId xmlns:p14="http://schemas.microsoft.com/office/powerpoint/2010/main" val="2499143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309" y="2530970"/>
            <a:ext cx="5226942" cy="4230556"/>
          </a:xfrm>
          <a:prstGeom prst="rect">
            <a:avLst/>
          </a:prstGeom>
        </p:spPr>
      </p:pic>
      <p:sp>
        <p:nvSpPr>
          <p:cNvPr id="4" name="TextBox 3"/>
          <p:cNvSpPr txBox="1"/>
          <p:nvPr/>
        </p:nvSpPr>
        <p:spPr>
          <a:xfrm>
            <a:off x="276837" y="201336"/>
            <a:ext cx="8690994" cy="1754326"/>
          </a:xfrm>
          <a:prstGeom prst="rect">
            <a:avLst/>
          </a:prstGeom>
          <a:noFill/>
        </p:spPr>
        <p:txBody>
          <a:bodyPr wrap="square" rtlCol="0">
            <a:spAutoFit/>
          </a:bodyPr>
          <a:lstStyle/>
          <a:p>
            <a:pPr algn="ctr"/>
            <a:r>
              <a:rPr lang="en-US" sz="5400" dirty="0">
                <a:latin typeface="HelloEtchASketch" panose="02000603000000000000" pitchFamily="2" charset="0"/>
                <a:ea typeface="HelloEtchASketch" panose="02000603000000000000" pitchFamily="2" charset="0"/>
              </a:rPr>
              <a:t>What is the purpose of grades?</a:t>
            </a:r>
          </a:p>
        </p:txBody>
      </p:sp>
    </p:spTree>
    <p:extLst>
      <p:ext uri="{BB962C8B-B14F-4D97-AF65-F5344CB8AC3E}">
        <p14:creationId xmlns:p14="http://schemas.microsoft.com/office/powerpoint/2010/main" val="634560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1408746" y="198009"/>
            <a:ext cx="6977449" cy="5355312"/>
          </a:xfrm>
          <a:prstGeom prst="rect">
            <a:avLst/>
          </a:prstGeom>
          <a:noFill/>
        </p:spPr>
        <p:txBody>
          <a:bodyPr wrap="square" rtlCol="0">
            <a:spAutoFit/>
          </a:bodyPr>
          <a:lstStyle/>
          <a:p>
            <a:pPr algn="ctr"/>
            <a:r>
              <a:rPr lang="en-US" sz="5400" dirty="0">
                <a:latin typeface="HelloSunshine" panose="02000603000000000000" pitchFamily="2" charset="0"/>
                <a:ea typeface="HelloSunshine" panose="02000603000000000000" pitchFamily="2" charset="0"/>
              </a:rPr>
              <a:t>Successful Teams</a:t>
            </a:r>
          </a:p>
          <a:p>
            <a:r>
              <a:rPr lang="en-US" sz="3200" dirty="0"/>
              <a:t>Members</a:t>
            </a:r>
          </a:p>
          <a:p>
            <a:pPr marL="914400" lvl="1" indent="-457200">
              <a:buFont typeface="Arial" panose="020B0604020202020204" pitchFamily="34" charset="0"/>
              <a:buChar char="•"/>
            </a:pPr>
            <a:r>
              <a:rPr lang="en-US" sz="3200" dirty="0"/>
              <a:t>Participate</a:t>
            </a:r>
          </a:p>
          <a:p>
            <a:pPr marL="914400" lvl="1" indent="-457200">
              <a:buFont typeface="Arial" panose="020B0604020202020204" pitchFamily="34" charset="0"/>
              <a:buChar char="•"/>
            </a:pPr>
            <a:r>
              <a:rPr lang="en-US" sz="3200" dirty="0"/>
              <a:t>Listen</a:t>
            </a:r>
          </a:p>
          <a:p>
            <a:pPr marL="914400" lvl="1" indent="-457200">
              <a:buFont typeface="Arial" panose="020B0604020202020204" pitchFamily="34" charset="0"/>
              <a:buChar char="•"/>
            </a:pPr>
            <a:r>
              <a:rPr lang="en-US" sz="3200" dirty="0"/>
              <a:t>Complete their responsibilities</a:t>
            </a:r>
          </a:p>
          <a:p>
            <a:pPr marL="914400" lvl="1" indent="-457200">
              <a:buFont typeface="Arial" panose="020B0604020202020204" pitchFamily="34" charset="0"/>
              <a:buChar char="•"/>
            </a:pPr>
            <a:r>
              <a:rPr lang="en-US" sz="3200" dirty="0"/>
              <a:t>Share</a:t>
            </a:r>
          </a:p>
          <a:p>
            <a:pPr marL="914400" lvl="1" indent="-457200">
              <a:buFont typeface="Arial" panose="020B0604020202020204" pitchFamily="34" charset="0"/>
              <a:buChar char="•"/>
            </a:pPr>
            <a:endParaRPr lang="en-US" sz="3200" dirty="0"/>
          </a:p>
          <a:p>
            <a:r>
              <a:rPr lang="en-US" sz="3200" dirty="0"/>
              <a:t>All team members have a job to help their team run smoothly and be successful.</a:t>
            </a:r>
          </a:p>
        </p:txBody>
      </p:sp>
    </p:spTree>
    <p:extLst>
      <p:ext uri="{BB962C8B-B14F-4D97-AF65-F5344CB8AC3E}">
        <p14:creationId xmlns:p14="http://schemas.microsoft.com/office/powerpoint/2010/main" val="354170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en/thumb/e/ea/Superman_shield.svg/1280px-Superman_shield.sv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235" y="1065404"/>
            <a:ext cx="9188235" cy="57925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692"/>
            <a:ext cx="9144000" cy="1200329"/>
          </a:xfrm>
          <a:prstGeom prst="rect">
            <a:avLst/>
          </a:prstGeom>
          <a:noFill/>
        </p:spPr>
        <p:txBody>
          <a:bodyPr wrap="square" rtlCol="0">
            <a:spAutoFit/>
          </a:bodyPr>
          <a:lstStyle/>
          <a:p>
            <a:pPr algn="ctr"/>
            <a:r>
              <a:rPr lang="en-US" sz="7200" dirty="0">
                <a:latin typeface="HelloBoxStitch" panose="02000603000000000000" pitchFamily="2" charset="0"/>
                <a:ea typeface="HelloBoxStitch" panose="02000603000000000000" pitchFamily="2" charset="0"/>
              </a:rPr>
              <a:t>Team Responsibilities</a:t>
            </a:r>
          </a:p>
        </p:txBody>
      </p:sp>
      <p:sp>
        <p:nvSpPr>
          <p:cNvPr id="5" name="TextBox 4"/>
          <p:cNvSpPr txBox="1"/>
          <p:nvPr/>
        </p:nvSpPr>
        <p:spPr>
          <a:xfrm>
            <a:off x="0" y="2218891"/>
            <a:ext cx="9144000" cy="4108817"/>
          </a:xfrm>
          <a:prstGeom prst="rect">
            <a:avLst/>
          </a:prstGeom>
          <a:noFill/>
        </p:spPr>
        <p:txBody>
          <a:bodyPr wrap="square" rtlCol="0">
            <a:spAutoFit/>
          </a:bodyPr>
          <a:lstStyle/>
          <a:p>
            <a:pPr algn="ctr"/>
            <a:r>
              <a:rPr lang="en-US" sz="4500" dirty="0">
                <a:solidFill>
                  <a:srgbClr val="FF0000"/>
                </a:solidFill>
                <a:latin typeface="HelloTypewriterThin" panose="02000203000000000000" pitchFamily="2" charset="0"/>
                <a:ea typeface="HelloTypewriterThin" panose="02000203000000000000" pitchFamily="2" charset="0"/>
              </a:rPr>
              <a:t>Member A = Absent Secretary</a:t>
            </a:r>
          </a:p>
          <a:p>
            <a:pPr algn="ctr"/>
            <a:r>
              <a:rPr lang="en-US" sz="4500" dirty="0">
                <a:latin typeface="HelloTypewriterThin" panose="02000203000000000000" pitchFamily="2" charset="0"/>
                <a:ea typeface="HelloTypewriterThin" panose="02000203000000000000" pitchFamily="2" charset="0"/>
              </a:rPr>
              <a:t>Record the day’s activities and assignments on an absent form with the team member’s name. Attach any handouts and place in the absent file for your class period.</a:t>
            </a:r>
          </a:p>
          <a:p>
            <a:pPr algn="ctr"/>
            <a:endParaRPr lang="en-US" sz="3600" dirty="0">
              <a:latin typeface="HelloTypewriterThin" panose="02000203000000000000" pitchFamily="2" charset="0"/>
              <a:ea typeface="HelloTypewriterThin" panose="02000203000000000000" pitchFamily="2" charset="0"/>
            </a:endParaRPr>
          </a:p>
        </p:txBody>
      </p:sp>
    </p:spTree>
    <p:extLst>
      <p:ext uri="{BB962C8B-B14F-4D97-AF65-F5344CB8AC3E}">
        <p14:creationId xmlns:p14="http://schemas.microsoft.com/office/powerpoint/2010/main" val="263495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pixellogo.com/sites/www.pixellogo.com/files/wp-content/uploads/2011/03/wonder-woman-logo.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986" y="0"/>
            <a:ext cx="913801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1536174"/>
            <a:ext cx="9144000" cy="3785652"/>
          </a:xfrm>
          <a:prstGeom prst="rect">
            <a:avLst/>
          </a:prstGeom>
          <a:noFill/>
        </p:spPr>
        <p:txBody>
          <a:bodyPr wrap="square" rtlCol="0">
            <a:spAutoFit/>
          </a:bodyPr>
          <a:lstStyle/>
          <a:p>
            <a:pPr algn="ctr"/>
            <a:r>
              <a:rPr lang="en-US" sz="6000" dirty="0">
                <a:solidFill>
                  <a:srgbClr val="0070C0"/>
                </a:solidFill>
                <a:latin typeface="HelloTypewriterThin" panose="02000203000000000000" pitchFamily="2" charset="0"/>
                <a:ea typeface="HelloTypewriterThin" panose="02000203000000000000" pitchFamily="2" charset="0"/>
              </a:rPr>
              <a:t>Member B = Materials Manager</a:t>
            </a:r>
          </a:p>
          <a:p>
            <a:pPr algn="ctr"/>
            <a:r>
              <a:rPr lang="en-US" sz="6000" dirty="0">
                <a:latin typeface="HelloTypewriterThin" panose="02000203000000000000" pitchFamily="2" charset="0"/>
                <a:ea typeface="HelloTypewriterThin" panose="02000203000000000000" pitchFamily="2" charset="0"/>
              </a:rPr>
              <a:t>Provide and put away all team materials. Restock supplies when you run out.</a:t>
            </a:r>
          </a:p>
        </p:txBody>
      </p:sp>
    </p:spTree>
    <p:extLst>
      <p:ext uri="{BB962C8B-B14F-4D97-AF65-F5344CB8AC3E}">
        <p14:creationId xmlns:p14="http://schemas.microsoft.com/office/powerpoint/2010/main" val="427965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a:off x="0" y="0"/>
            <a:ext cx="9144000" cy="6858000"/>
          </a:xfrm>
          <a:prstGeom prst="rect">
            <a:avLst/>
          </a:prstGeom>
        </p:spPr>
      </p:pic>
      <p:sp>
        <p:nvSpPr>
          <p:cNvPr id="3" name="TextBox 2"/>
          <p:cNvSpPr txBox="1"/>
          <p:nvPr/>
        </p:nvSpPr>
        <p:spPr>
          <a:xfrm>
            <a:off x="0" y="1305343"/>
            <a:ext cx="9144000" cy="4247317"/>
          </a:xfrm>
          <a:prstGeom prst="rect">
            <a:avLst/>
          </a:prstGeom>
          <a:noFill/>
        </p:spPr>
        <p:txBody>
          <a:bodyPr wrap="square" rtlCol="0">
            <a:spAutoFit/>
          </a:bodyPr>
          <a:lstStyle/>
          <a:p>
            <a:pPr algn="ctr"/>
            <a:r>
              <a:rPr lang="en-US" sz="5400" dirty="0">
                <a:solidFill>
                  <a:srgbClr val="00B050"/>
                </a:solidFill>
                <a:latin typeface="HelloTypewriterThin" panose="02000203000000000000" pitchFamily="2" charset="0"/>
                <a:ea typeface="HelloTypewriterThin" panose="02000203000000000000" pitchFamily="2" charset="0"/>
              </a:rPr>
              <a:t>Member C = Sanitation Manager</a:t>
            </a:r>
          </a:p>
          <a:p>
            <a:pPr algn="ctr"/>
            <a:r>
              <a:rPr lang="en-US" sz="5400" dirty="0">
                <a:latin typeface="HelloTypewriterThin" panose="02000203000000000000" pitchFamily="2" charset="0"/>
                <a:ea typeface="HelloTypewriterThin" panose="02000203000000000000" pitchFamily="2" charset="0"/>
              </a:rPr>
              <a:t>Checks work area to make sure team mates have cleaned their space. NOT responsible for cleaning other’s messes. Empty team trash.</a:t>
            </a:r>
          </a:p>
        </p:txBody>
      </p:sp>
    </p:spTree>
    <p:extLst>
      <p:ext uri="{BB962C8B-B14F-4D97-AF65-F5344CB8AC3E}">
        <p14:creationId xmlns:p14="http://schemas.microsoft.com/office/powerpoint/2010/main" val="1211538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vectortemplates.com/raster/batman-logo-big.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797512"/>
            <a:ext cx="9144000" cy="5262979"/>
          </a:xfrm>
          <a:prstGeom prst="rect">
            <a:avLst/>
          </a:prstGeom>
          <a:noFill/>
        </p:spPr>
        <p:txBody>
          <a:bodyPr wrap="square" rtlCol="0">
            <a:spAutoFit/>
          </a:bodyPr>
          <a:lstStyle/>
          <a:p>
            <a:pPr algn="ctr"/>
            <a:r>
              <a:rPr lang="en-US" sz="4800" dirty="0">
                <a:solidFill>
                  <a:srgbClr val="E2AC00"/>
                </a:solidFill>
                <a:latin typeface="HelloTypewriterThin" panose="02000203000000000000" pitchFamily="2" charset="0"/>
                <a:ea typeface="HelloTypewriterThin" panose="02000203000000000000" pitchFamily="2" charset="0"/>
              </a:rPr>
              <a:t>Member D = Voice Level Monitor/Substitute</a:t>
            </a:r>
          </a:p>
          <a:p>
            <a:pPr algn="ctr"/>
            <a:r>
              <a:rPr lang="en-US" sz="4800" dirty="0">
                <a:latin typeface="HelloTypewriterThin" panose="02000203000000000000" pitchFamily="2" charset="0"/>
                <a:ea typeface="HelloTypewriterThin" panose="02000203000000000000" pitchFamily="2" charset="0"/>
              </a:rPr>
              <a:t>Ensure your team is working in the proper noise level mode and issue reminders for those who need them. Fill in to complete other group member jobs when team mates are absent.</a:t>
            </a:r>
          </a:p>
        </p:txBody>
      </p:sp>
    </p:spTree>
    <p:extLst>
      <p:ext uri="{BB962C8B-B14F-4D97-AF65-F5344CB8AC3E}">
        <p14:creationId xmlns:p14="http://schemas.microsoft.com/office/powerpoint/2010/main" val="1417875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blip>
          <a:stretch>
            <a:fillRect/>
          </a:stretch>
        </p:blipFill>
        <p:spPr>
          <a:xfrm>
            <a:off x="1" y="2"/>
            <a:ext cx="9144000" cy="6857999"/>
          </a:xfrm>
          <a:prstGeom prst="rect">
            <a:avLst/>
          </a:prstGeom>
        </p:spPr>
      </p:pic>
      <p:sp>
        <p:nvSpPr>
          <p:cNvPr id="3" name="TextBox 2"/>
          <p:cNvSpPr txBox="1"/>
          <p:nvPr/>
        </p:nvSpPr>
        <p:spPr>
          <a:xfrm>
            <a:off x="0" y="1626732"/>
            <a:ext cx="9144000" cy="3416320"/>
          </a:xfrm>
          <a:prstGeom prst="rect">
            <a:avLst/>
          </a:prstGeom>
          <a:noFill/>
        </p:spPr>
        <p:txBody>
          <a:bodyPr wrap="square" rtlCol="0">
            <a:spAutoFit/>
          </a:bodyPr>
          <a:lstStyle/>
          <a:p>
            <a:pPr algn="ctr"/>
            <a:r>
              <a:rPr lang="en-US" sz="7200" dirty="0">
                <a:solidFill>
                  <a:srgbClr val="C00000"/>
                </a:solidFill>
                <a:latin typeface="HelloTypewriterThin" panose="02000203000000000000" pitchFamily="2" charset="0"/>
                <a:ea typeface="HelloTypewriterThin" panose="02000203000000000000" pitchFamily="2" charset="0"/>
              </a:rPr>
              <a:t>Member E = Paper Manager</a:t>
            </a:r>
          </a:p>
          <a:p>
            <a:pPr algn="ctr"/>
            <a:r>
              <a:rPr lang="en-US" sz="7200" dirty="0">
                <a:latin typeface="HelloTypewriterThin" panose="02000203000000000000" pitchFamily="2" charset="0"/>
                <a:ea typeface="HelloTypewriterThin" panose="02000203000000000000" pitchFamily="2" charset="0"/>
              </a:rPr>
              <a:t>Pass out and collect all paper work for your team.</a:t>
            </a:r>
          </a:p>
        </p:txBody>
      </p:sp>
    </p:spTree>
    <p:extLst>
      <p:ext uri="{BB962C8B-B14F-4D97-AF65-F5344CB8AC3E}">
        <p14:creationId xmlns:p14="http://schemas.microsoft.com/office/powerpoint/2010/main" val="88234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8895" y="0"/>
            <a:ext cx="4035106" cy="6858000"/>
          </a:xfrm>
          <a:prstGeom prst="rect">
            <a:avLst/>
          </a:prstGeom>
        </p:spPr>
      </p:pic>
      <p:sp>
        <p:nvSpPr>
          <p:cNvPr id="3" name="TextBox 2"/>
          <p:cNvSpPr txBox="1"/>
          <p:nvPr/>
        </p:nvSpPr>
        <p:spPr>
          <a:xfrm>
            <a:off x="0" y="181233"/>
            <a:ext cx="5108895" cy="5632311"/>
          </a:xfrm>
          <a:prstGeom prst="rect">
            <a:avLst/>
          </a:prstGeom>
          <a:noFill/>
        </p:spPr>
        <p:txBody>
          <a:bodyPr wrap="square" rtlCol="0">
            <a:spAutoFit/>
          </a:bodyPr>
          <a:lstStyle/>
          <a:p>
            <a:pPr algn="ctr"/>
            <a:r>
              <a:rPr lang="en-US" sz="5400" dirty="0">
                <a:latin typeface="Janda Siesta Sunset" panose="02000503000000020003" pitchFamily="2" charset="-18"/>
              </a:rPr>
              <a:t>Preparing for the End of Class</a:t>
            </a:r>
          </a:p>
          <a:p>
            <a:endParaRPr lang="en-US" sz="3600" dirty="0"/>
          </a:p>
          <a:p>
            <a:r>
              <a:rPr lang="en-US" sz="3600" dirty="0"/>
              <a:t>When the alarm goes off this is your signal to stop what you are doing, complete the exit ticket, clean up your work space, and prepare to leave.</a:t>
            </a:r>
          </a:p>
        </p:txBody>
      </p:sp>
    </p:spTree>
    <p:extLst>
      <p:ext uri="{BB962C8B-B14F-4D97-AF65-F5344CB8AC3E}">
        <p14:creationId xmlns:p14="http://schemas.microsoft.com/office/powerpoint/2010/main" val="468397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4337108" cy="6858000"/>
          </a:xfrm>
          <a:prstGeom prst="rect">
            <a:avLst/>
          </a:prstGeom>
        </p:spPr>
      </p:pic>
      <p:sp>
        <p:nvSpPr>
          <p:cNvPr id="3" name="TextBox 2"/>
          <p:cNvSpPr txBox="1"/>
          <p:nvPr/>
        </p:nvSpPr>
        <p:spPr>
          <a:xfrm>
            <a:off x="4427838" y="0"/>
            <a:ext cx="4716162" cy="7017306"/>
          </a:xfrm>
          <a:prstGeom prst="rect">
            <a:avLst/>
          </a:prstGeom>
          <a:noFill/>
        </p:spPr>
        <p:txBody>
          <a:bodyPr wrap="square" rtlCol="0">
            <a:spAutoFit/>
          </a:bodyPr>
          <a:lstStyle/>
          <a:p>
            <a:pPr algn="ctr"/>
            <a:r>
              <a:rPr lang="en-US" sz="5400" dirty="0">
                <a:latin typeface="Janda Silly Monkey" panose="02000506000000020004" pitchFamily="2" charset="0"/>
              </a:rPr>
              <a:t>Supplies</a:t>
            </a:r>
          </a:p>
          <a:p>
            <a:endParaRPr lang="en-US" sz="3600" dirty="0"/>
          </a:p>
          <a:p>
            <a:r>
              <a:rPr lang="en-US" sz="3600" dirty="0"/>
              <a:t>Pens, pencils, and paper for </a:t>
            </a:r>
            <a:r>
              <a:rPr lang="en-US" sz="3600" u="sng" dirty="0"/>
              <a:t>classroom</a:t>
            </a:r>
            <a:r>
              <a:rPr lang="en-US" sz="3600" dirty="0"/>
              <a:t> use can be found in this cabinet. </a:t>
            </a:r>
          </a:p>
          <a:p>
            <a:endParaRPr lang="en-US" sz="3600" dirty="0"/>
          </a:p>
          <a:p>
            <a:r>
              <a:rPr lang="en-US" sz="3600" dirty="0"/>
              <a:t>If you are absent you are responsible for finding your work here and then asking questions if you do not understand.</a:t>
            </a:r>
          </a:p>
        </p:txBody>
      </p:sp>
      <p:cxnSp>
        <p:nvCxnSpPr>
          <p:cNvPr id="5" name="Straight Arrow Connector 4"/>
          <p:cNvCxnSpPr/>
          <p:nvPr/>
        </p:nvCxnSpPr>
        <p:spPr>
          <a:xfrm flipH="1">
            <a:off x="3772930" y="2524897"/>
            <a:ext cx="914400" cy="1153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1194488" y="4983061"/>
            <a:ext cx="3335567" cy="2973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36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15834" y="1629836"/>
            <a:ext cx="6858000" cy="3598332"/>
          </a:xfrm>
          <a:prstGeom prst="rect">
            <a:avLst/>
          </a:prstGeom>
        </p:spPr>
      </p:pic>
      <p:sp>
        <p:nvSpPr>
          <p:cNvPr id="3" name="TextBox 2"/>
          <p:cNvSpPr txBox="1"/>
          <p:nvPr/>
        </p:nvSpPr>
        <p:spPr>
          <a:xfrm>
            <a:off x="176169" y="140043"/>
            <a:ext cx="5153712" cy="5232202"/>
          </a:xfrm>
          <a:prstGeom prst="rect">
            <a:avLst/>
          </a:prstGeom>
          <a:noFill/>
        </p:spPr>
        <p:txBody>
          <a:bodyPr wrap="square" rtlCol="0">
            <a:spAutoFit/>
          </a:bodyPr>
          <a:lstStyle/>
          <a:p>
            <a:pPr algn="ctr"/>
            <a:r>
              <a:rPr lang="en-US" sz="5400" dirty="0">
                <a:latin typeface="HelloLovebug" panose="02000603000000000000" pitchFamily="2" charset="0"/>
                <a:ea typeface="HelloLovebug" panose="02000603000000000000" pitchFamily="2" charset="0"/>
              </a:rPr>
              <a:t>Notebooks</a:t>
            </a:r>
          </a:p>
          <a:p>
            <a:r>
              <a:rPr lang="en-US" sz="4000" dirty="0"/>
              <a:t>Students are welcome to store their notebooks on these shelves at the end of the class period. Please store them neatly and with your class period. </a:t>
            </a:r>
          </a:p>
        </p:txBody>
      </p:sp>
      <p:cxnSp>
        <p:nvCxnSpPr>
          <p:cNvPr id="4" name="Straight Arrow Connector 3"/>
          <p:cNvCxnSpPr/>
          <p:nvPr/>
        </p:nvCxnSpPr>
        <p:spPr>
          <a:xfrm>
            <a:off x="4399987" y="3422543"/>
            <a:ext cx="2669060" cy="7661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58801" y="2371423"/>
            <a:ext cx="972065" cy="769441"/>
          </a:xfrm>
          <a:prstGeom prst="rect">
            <a:avLst/>
          </a:prstGeom>
          <a:noFill/>
        </p:spPr>
        <p:txBody>
          <a:bodyPr wrap="square" rtlCol="0">
            <a:spAutoFit/>
          </a:bodyPr>
          <a:lstStyle/>
          <a:p>
            <a:r>
              <a:rPr lang="en-US" sz="4400" dirty="0">
                <a:solidFill>
                  <a:srgbClr val="FFFF00"/>
                </a:solidFill>
              </a:rPr>
              <a:t>6th</a:t>
            </a:r>
          </a:p>
        </p:txBody>
      </p:sp>
      <p:sp>
        <p:nvSpPr>
          <p:cNvPr id="8" name="TextBox 7"/>
          <p:cNvSpPr txBox="1"/>
          <p:nvPr/>
        </p:nvSpPr>
        <p:spPr>
          <a:xfrm>
            <a:off x="6858800" y="3429002"/>
            <a:ext cx="972065" cy="769441"/>
          </a:xfrm>
          <a:prstGeom prst="rect">
            <a:avLst/>
          </a:prstGeom>
          <a:noFill/>
        </p:spPr>
        <p:txBody>
          <a:bodyPr wrap="square" rtlCol="0">
            <a:spAutoFit/>
          </a:bodyPr>
          <a:lstStyle/>
          <a:p>
            <a:r>
              <a:rPr lang="en-US" sz="4400" dirty="0">
                <a:solidFill>
                  <a:srgbClr val="FFFF00"/>
                </a:solidFill>
              </a:rPr>
              <a:t>7th</a:t>
            </a:r>
          </a:p>
        </p:txBody>
      </p:sp>
      <p:sp>
        <p:nvSpPr>
          <p:cNvPr id="9" name="TextBox 8"/>
          <p:cNvSpPr txBox="1"/>
          <p:nvPr/>
        </p:nvSpPr>
        <p:spPr>
          <a:xfrm>
            <a:off x="6858800" y="4480122"/>
            <a:ext cx="972065" cy="769441"/>
          </a:xfrm>
          <a:prstGeom prst="rect">
            <a:avLst/>
          </a:prstGeom>
          <a:noFill/>
        </p:spPr>
        <p:txBody>
          <a:bodyPr wrap="square" rtlCol="0">
            <a:spAutoFit/>
          </a:bodyPr>
          <a:lstStyle/>
          <a:p>
            <a:r>
              <a:rPr lang="en-US" sz="4400" dirty="0">
                <a:solidFill>
                  <a:srgbClr val="FFFF00"/>
                </a:solidFill>
              </a:rPr>
              <a:t>8th</a:t>
            </a:r>
          </a:p>
        </p:txBody>
      </p:sp>
    </p:spTree>
    <p:extLst>
      <p:ext uri="{BB962C8B-B14F-4D97-AF65-F5344CB8AC3E}">
        <p14:creationId xmlns:p14="http://schemas.microsoft.com/office/powerpoint/2010/main" val="722474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5813" y="0"/>
            <a:ext cx="6258188" cy="6858000"/>
          </a:xfrm>
          <a:prstGeom prst="rect">
            <a:avLst/>
          </a:prstGeom>
        </p:spPr>
      </p:pic>
      <p:sp>
        <p:nvSpPr>
          <p:cNvPr id="3" name="TextBox 2"/>
          <p:cNvSpPr txBox="1"/>
          <p:nvPr/>
        </p:nvSpPr>
        <p:spPr>
          <a:xfrm>
            <a:off x="0" y="0"/>
            <a:ext cx="2693773" cy="6863417"/>
          </a:xfrm>
          <a:prstGeom prst="rect">
            <a:avLst/>
          </a:prstGeom>
          <a:noFill/>
        </p:spPr>
        <p:txBody>
          <a:bodyPr wrap="square" rtlCol="0">
            <a:spAutoFit/>
          </a:bodyPr>
          <a:lstStyle/>
          <a:p>
            <a:pPr algn="ctr"/>
            <a:r>
              <a:rPr lang="en-US" sz="4000" dirty="0"/>
              <a:t>Our Vocabulary Word Cabinet </a:t>
            </a:r>
          </a:p>
          <a:p>
            <a:pPr algn="ctr"/>
            <a:endParaRPr lang="en-US" sz="4000" dirty="0"/>
          </a:p>
          <a:p>
            <a:pPr algn="ctr"/>
            <a:r>
              <a:rPr lang="en-US" sz="4000" dirty="0"/>
              <a:t>The go to place to find all terms you need to know.</a:t>
            </a:r>
          </a:p>
        </p:txBody>
      </p:sp>
    </p:spTree>
    <p:extLst>
      <p:ext uri="{BB962C8B-B14F-4D97-AF65-F5344CB8AC3E}">
        <p14:creationId xmlns:p14="http://schemas.microsoft.com/office/powerpoint/2010/main" val="418408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0" y="503339"/>
            <a:ext cx="9144000" cy="5632311"/>
          </a:xfrm>
          <a:prstGeom prst="rect">
            <a:avLst/>
          </a:prstGeom>
          <a:noFill/>
        </p:spPr>
        <p:txBody>
          <a:bodyPr wrap="square" rtlCol="0">
            <a:spAutoFit/>
          </a:bodyPr>
          <a:lstStyle/>
          <a:p>
            <a:r>
              <a:rPr lang="en-US" sz="4000" dirty="0">
                <a:latin typeface="HelloBuckaroo" panose="02000603000000000000" pitchFamily="2" charset="0"/>
                <a:ea typeface="HelloBuckaroo" panose="02000603000000000000" pitchFamily="2" charset="0"/>
              </a:rPr>
              <a:t>Review the graphs with your team and decide: </a:t>
            </a:r>
          </a:p>
          <a:p>
            <a:pPr lvl="1"/>
            <a:r>
              <a:rPr lang="en-US" sz="4000" dirty="0">
                <a:latin typeface="HelloBuckaroo" panose="02000603000000000000" pitchFamily="2" charset="0"/>
                <a:ea typeface="HelloBuckaroo" panose="02000603000000000000" pitchFamily="2" charset="0"/>
              </a:rPr>
              <a:t>Which practice was the most effective for student progress and growth,</a:t>
            </a:r>
          </a:p>
          <a:p>
            <a:pPr marL="1257300" lvl="2" indent="-342900">
              <a:buAutoNum type="arabicParenR"/>
            </a:pPr>
            <a:r>
              <a:rPr lang="en-US" sz="4000" dirty="0">
                <a:latin typeface="HelloBuckaroo" panose="02000603000000000000" pitchFamily="2" charset="0"/>
                <a:ea typeface="HelloBuckaroo" panose="02000603000000000000" pitchFamily="2" charset="0"/>
              </a:rPr>
              <a:t>Giving a grade,</a:t>
            </a:r>
          </a:p>
          <a:p>
            <a:pPr marL="1257300" lvl="2" indent="-342900">
              <a:buAutoNum type="arabicParenR"/>
            </a:pPr>
            <a:r>
              <a:rPr lang="en-US" sz="4000" dirty="0">
                <a:latin typeface="HelloBuckaroo" panose="02000603000000000000" pitchFamily="2" charset="0"/>
                <a:ea typeface="HelloBuckaroo" panose="02000603000000000000" pitchFamily="2" charset="0"/>
              </a:rPr>
              <a:t>Giving feedback about what a student did and how they can improve,</a:t>
            </a:r>
          </a:p>
          <a:p>
            <a:pPr marL="1257300" lvl="2" indent="-342900">
              <a:buAutoNum type="arabicParenR"/>
            </a:pPr>
            <a:r>
              <a:rPr lang="en-US" sz="4000" dirty="0">
                <a:latin typeface="HelloBuckaroo" panose="02000603000000000000" pitchFamily="2" charset="0"/>
                <a:ea typeface="HelloBuckaroo" panose="02000603000000000000" pitchFamily="2" charset="0"/>
              </a:rPr>
              <a:t>Giving both a grade and feedback.</a:t>
            </a:r>
          </a:p>
        </p:txBody>
      </p:sp>
    </p:spTree>
    <p:extLst>
      <p:ext uri="{BB962C8B-B14F-4D97-AF65-F5344CB8AC3E}">
        <p14:creationId xmlns:p14="http://schemas.microsoft.com/office/powerpoint/2010/main" val="221654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2" y="0"/>
            <a:ext cx="5984148" cy="6858000"/>
          </a:xfrm>
          <a:prstGeom prst="rect">
            <a:avLst/>
          </a:prstGeom>
        </p:spPr>
      </p:pic>
      <p:sp>
        <p:nvSpPr>
          <p:cNvPr id="3" name="TextBox 2"/>
          <p:cNvSpPr txBox="1"/>
          <p:nvPr/>
        </p:nvSpPr>
        <p:spPr>
          <a:xfrm>
            <a:off x="5984148" y="0"/>
            <a:ext cx="3369201" cy="6186309"/>
          </a:xfrm>
          <a:prstGeom prst="rect">
            <a:avLst/>
          </a:prstGeom>
          <a:noFill/>
        </p:spPr>
        <p:txBody>
          <a:bodyPr wrap="square" rtlCol="0">
            <a:spAutoFit/>
          </a:bodyPr>
          <a:lstStyle/>
          <a:p>
            <a:pPr algn="ctr"/>
            <a:r>
              <a:rPr lang="en-US" sz="4400" dirty="0"/>
              <a:t>Classroom Drinking Fountain</a:t>
            </a:r>
          </a:p>
          <a:p>
            <a:pPr algn="ctr"/>
            <a:endParaRPr lang="en-US" sz="4400" dirty="0"/>
          </a:p>
          <a:p>
            <a:pPr algn="ctr"/>
            <a:r>
              <a:rPr lang="en-US" sz="4400" dirty="0"/>
              <a:t>Please avoid getting drinks while Mrs. Davidson is teaching.</a:t>
            </a:r>
          </a:p>
        </p:txBody>
      </p:sp>
      <p:sp>
        <p:nvSpPr>
          <p:cNvPr id="5" name="Oval 4"/>
          <p:cNvSpPr/>
          <p:nvPr/>
        </p:nvSpPr>
        <p:spPr>
          <a:xfrm>
            <a:off x="3024046" y="2385896"/>
            <a:ext cx="1419726" cy="125128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79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2" y="0"/>
            <a:ext cx="6698345" cy="6858000"/>
          </a:xfrm>
          <a:prstGeom prst="rect">
            <a:avLst/>
          </a:prstGeom>
        </p:spPr>
      </p:pic>
      <p:sp>
        <p:nvSpPr>
          <p:cNvPr id="3" name="&quot;No&quot; Symbol 2"/>
          <p:cNvSpPr/>
          <p:nvPr/>
        </p:nvSpPr>
        <p:spPr>
          <a:xfrm>
            <a:off x="0" y="637562"/>
            <a:ext cx="6517529" cy="5180919"/>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6631233" y="1855523"/>
            <a:ext cx="2627870" cy="2554545"/>
          </a:xfrm>
          <a:prstGeom prst="rect">
            <a:avLst/>
          </a:prstGeom>
          <a:noFill/>
        </p:spPr>
        <p:txBody>
          <a:bodyPr wrap="square" rtlCol="0">
            <a:spAutoFit/>
          </a:bodyPr>
          <a:lstStyle/>
          <a:p>
            <a:pPr algn="ctr"/>
            <a:r>
              <a:rPr lang="en-US" sz="3200" dirty="0"/>
              <a:t>Hands off sinks unless they are needed for an investigation.</a:t>
            </a:r>
          </a:p>
        </p:txBody>
      </p:sp>
    </p:spTree>
    <p:extLst>
      <p:ext uri="{BB962C8B-B14F-4D97-AF65-F5344CB8AC3E}">
        <p14:creationId xmlns:p14="http://schemas.microsoft.com/office/powerpoint/2010/main" val="4251267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1830" y="0"/>
            <a:ext cx="6272170" cy="6858000"/>
          </a:xfrm>
          <a:prstGeom prst="rect">
            <a:avLst/>
          </a:prstGeom>
        </p:spPr>
      </p:pic>
      <p:sp>
        <p:nvSpPr>
          <p:cNvPr id="3" name="&quot;No&quot; Symbol 2"/>
          <p:cNvSpPr/>
          <p:nvPr/>
        </p:nvSpPr>
        <p:spPr>
          <a:xfrm>
            <a:off x="3674077" y="1301578"/>
            <a:ext cx="4802659" cy="4160108"/>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0" y="1301578"/>
            <a:ext cx="2751438" cy="3416320"/>
          </a:xfrm>
          <a:prstGeom prst="rect">
            <a:avLst/>
          </a:prstGeom>
          <a:noFill/>
        </p:spPr>
        <p:txBody>
          <a:bodyPr wrap="square" rtlCol="0">
            <a:spAutoFit/>
          </a:bodyPr>
          <a:lstStyle/>
          <a:p>
            <a:pPr algn="ctr"/>
            <a:r>
              <a:rPr lang="en-US" sz="5400" dirty="0"/>
              <a:t>Hands off the gas valves!</a:t>
            </a:r>
          </a:p>
        </p:txBody>
      </p:sp>
    </p:spTree>
    <p:extLst>
      <p:ext uri="{BB962C8B-B14F-4D97-AF65-F5344CB8AC3E}">
        <p14:creationId xmlns:p14="http://schemas.microsoft.com/office/powerpoint/2010/main" val="4268297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6175883" cy="6858000"/>
          </a:xfrm>
          <a:prstGeom prst="rect">
            <a:avLst/>
          </a:prstGeom>
        </p:spPr>
      </p:pic>
      <p:sp>
        <p:nvSpPr>
          <p:cNvPr id="3" name="TextBox 2"/>
          <p:cNvSpPr txBox="1"/>
          <p:nvPr/>
        </p:nvSpPr>
        <p:spPr>
          <a:xfrm>
            <a:off x="4651884" y="0"/>
            <a:ext cx="4357816" cy="5847755"/>
          </a:xfrm>
          <a:prstGeom prst="rect">
            <a:avLst/>
          </a:prstGeom>
          <a:noFill/>
        </p:spPr>
        <p:txBody>
          <a:bodyPr wrap="square" rtlCol="0">
            <a:spAutoFit/>
          </a:bodyPr>
          <a:lstStyle/>
          <a:p>
            <a:pPr algn="ctr"/>
            <a:r>
              <a:rPr lang="en-US" sz="4000" dirty="0">
                <a:latin typeface="Janda Manatee Solid" panose="02000506000000020004" pitchFamily="2" charset="0"/>
              </a:rPr>
              <a:t>Team Materials</a:t>
            </a:r>
          </a:p>
          <a:p>
            <a:pPr algn="ctr"/>
            <a:endParaRPr lang="en-US" dirty="0"/>
          </a:p>
          <a:p>
            <a:r>
              <a:rPr lang="en-US" sz="4000" dirty="0"/>
              <a:t>Please store all materials neatly in the basket in the drawer. You will not be excused if your team hasn’t done their job.</a:t>
            </a:r>
            <a:endParaRPr lang="en-US" sz="2400" dirty="0"/>
          </a:p>
          <a:p>
            <a:endParaRPr lang="en-US" dirty="0"/>
          </a:p>
          <a:p>
            <a:endParaRPr lang="en-US" dirty="0"/>
          </a:p>
        </p:txBody>
      </p:sp>
    </p:spTree>
    <p:extLst>
      <p:ext uri="{BB962C8B-B14F-4D97-AF65-F5344CB8AC3E}">
        <p14:creationId xmlns:p14="http://schemas.microsoft.com/office/powerpoint/2010/main" val="400988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0" y="0"/>
            <a:ext cx="8783273" cy="830997"/>
          </a:xfrm>
          <a:prstGeom prst="rect">
            <a:avLst/>
          </a:prstGeom>
          <a:noFill/>
        </p:spPr>
        <p:txBody>
          <a:bodyPr wrap="square" rtlCol="0">
            <a:spAutoFit/>
          </a:bodyPr>
          <a:lstStyle/>
          <a:p>
            <a:r>
              <a:rPr lang="en-US" sz="4800" dirty="0">
                <a:latin typeface="HelloSwimmy" panose="02000603000000000000" pitchFamily="2" charset="0"/>
                <a:ea typeface="HelloSwimmy" panose="02000603000000000000" pitchFamily="2" charset="0"/>
              </a:rPr>
              <a:t>In this class:</a:t>
            </a:r>
          </a:p>
        </p:txBody>
      </p:sp>
      <p:sp>
        <p:nvSpPr>
          <p:cNvPr id="3" name="TextBox 2"/>
          <p:cNvSpPr txBox="1"/>
          <p:nvPr/>
        </p:nvSpPr>
        <p:spPr>
          <a:xfrm>
            <a:off x="276837" y="671119"/>
            <a:ext cx="8607104" cy="6124754"/>
          </a:xfrm>
          <a:prstGeom prst="rect">
            <a:avLst/>
          </a:prstGeom>
          <a:noFill/>
        </p:spPr>
        <p:txBody>
          <a:bodyPr wrap="square" rtlCol="0">
            <a:spAutoFit/>
          </a:bodyPr>
          <a:lstStyle/>
          <a:p>
            <a:r>
              <a:rPr lang="en-US" sz="2800" dirty="0">
                <a:latin typeface="HelloSwimmy" panose="02000603000000000000" pitchFamily="2" charset="0"/>
                <a:ea typeface="HelloSwimmy" panose="02000603000000000000" pitchFamily="2" charset="0"/>
              </a:rPr>
              <a:t>1 – All assignments and assessments (projects, labs, and tests) will be directly connected to a standard that you need to master before the end of the year;</a:t>
            </a:r>
          </a:p>
          <a:p>
            <a:r>
              <a:rPr lang="en-US" sz="2800" dirty="0">
                <a:latin typeface="HelloSwimmy" panose="02000603000000000000" pitchFamily="2" charset="0"/>
                <a:ea typeface="HelloSwimmy" panose="02000603000000000000" pitchFamily="2" charset="0"/>
              </a:rPr>
              <a:t>2 – Feedback will be given on all student work to identify what you did well and areas that need improvement;</a:t>
            </a:r>
          </a:p>
          <a:p>
            <a:r>
              <a:rPr lang="en-US" sz="2800" dirty="0">
                <a:latin typeface="HelloSwimmy" panose="02000603000000000000" pitchFamily="2" charset="0"/>
                <a:ea typeface="HelloSwimmy" panose="02000603000000000000" pitchFamily="2" charset="0"/>
              </a:rPr>
              <a:t>3 – Zeros will not be given;</a:t>
            </a:r>
          </a:p>
          <a:p>
            <a:r>
              <a:rPr lang="en-US" sz="2800" dirty="0">
                <a:latin typeface="HelloSwimmy" panose="02000603000000000000" pitchFamily="2" charset="0"/>
                <a:ea typeface="HelloSwimmy" panose="02000603000000000000" pitchFamily="2" charset="0"/>
              </a:rPr>
              <a:t>4 – Late work will be accepted until the Friday before the end of the quarter;</a:t>
            </a:r>
          </a:p>
          <a:p>
            <a:r>
              <a:rPr lang="en-US" sz="2800" dirty="0">
                <a:latin typeface="HelloSwimmy" panose="02000603000000000000" pitchFamily="2" charset="0"/>
                <a:ea typeface="HelloSwimmy" panose="02000603000000000000" pitchFamily="2" charset="0"/>
              </a:rPr>
              <a:t>5 – All work can be corrected, improved, and retaken;</a:t>
            </a:r>
          </a:p>
          <a:p>
            <a:r>
              <a:rPr lang="en-US" sz="2800" dirty="0">
                <a:latin typeface="HelloSwimmy" panose="02000603000000000000" pitchFamily="2" charset="0"/>
                <a:ea typeface="HelloSwimmy" panose="02000603000000000000" pitchFamily="2" charset="0"/>
              </a:rPr>
              <a:t>6 – Grades will not be given (a place holder grade will be added in the gradebook for assessments only, these are temporary);</a:t>
            </a:r>
          </a:p>
          <a:p>
            <a:r>
              <a:rPr lang="en-US" sz="2800" dirty="0">
                <a:latin typeface="HelloSwimmy" panose="02000603000000000000" pitchFamily="2" charset="0"/>
                <a:ea typeface="HelloSwimmy" panose="02000603000000000000" pitchFamily="2" charset="0"/>
              </a:rPr>
              <a:t>7 – Grades will be determined by STUDENT and TEACHER at the end of the quarter through conferencing and evaluating evidence of standards mastery</a:t>
            </a:r>
          </a:p>
        </p:txBody>
      </p:sp>
    </p:spTree>
    <p:extLst>
      <p:ext uri="{BB962C8B-B14F-4D97-AF65-F5344CB8AC3E}">
        <p14:creationId xmlns:p14="http://schemas.microsoft.com/office/powerpoint/2010/main" val="371691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42613" y="159391"/>
            <a:ext cx="8690994" cy="1077218"/>
          </a:xfrm>
          <a:prstGeom prst="rect">
            <a:avLst/>
          </a:prstGeom>
          <a:noFill/>
        </p:spPr>
        <p:txBody>
          <a:bodyPr wrap="square" rtlCol="0">
            <a:spAutoFit/>
          </a:bodyPr>
          <a:lstStyle/>
          <a:p>
            <a:pPr algn="ctr"/>
            <a:r>
              <a:rPr lang="en-US" sz="3200" dirty="0">
                <a:latin typeface="HelloEtchASketch" panose="02000603000000000000" pitchFamily="2" charset="0"/>
                <a:ea typeface="HelloEtchASketch" panose="02000603000000000000" pitchFamily="2" charset="0"/>
              </a:rPr>
              <a:t>What if I do not reach proficiency (3) on a standard?</a:t>
            </a:r>
          </a:p>
        </p:txBody>
      </p:sp>
      <p:sp>
        <p:nvSpPr>
          <p:cNvPr id="3" name="TextBox 2"/>
          <p:cNvSpPr txBox="1"/>
          <p:nvPr/>
        </p:nvSpPr>
        <p:spPr>
          <a:xfrm>
            <a:off x="360728" y="1236609"/>
            <a:ext cx="8472880"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HelloTGIF" panose="02000603000000000000" pitchFamily="2" charset="0"/>
                <a:ea typeface="HelloTGIF" panose="02000603000000000000" pitchFamily="2" charset="0"/>
              </a:rPr>
              <a:t>Use the feedback provided to improve your work and resubmit it;</a:t>
            </a:r>
          </a:p>
          <a:p>
            <a:pPr marL="285750" indent="-285750">
              <a:buFont typeface="Arial" panose="020B0604020202020204" pitchFamily="34" charset="0"/>
              <a:buChar char="•"/>
            </a:pPr>
            <a:r>
              <a:rPr lang="en-US" sz="3200" dirty="0">
                <a:latin typeface="HelloTGIF" panose="02000603000000000000" pitchFamily="2" charset="0"/>
                <a:ea typeface="HelloTGIF" panose="02000603000000000000" pitchFamily="2" charset="0"/>
              </a:rPr>
              <a:t>Retake quizzes and tests;</a:t>
            </a:r>
          </a:p>
          <a:p>
            <a:pPr marL="742950" lvl="1" indent="-285750">
              <a:buFont typeface="Arial" panose="020B0604020202020204" pitchFamily="34" charset="0"/>
              <a:buChar char="•"/>
            </a:pPr>
            <a:r>
              <a:rPr lang="en-US" sz="3200" dirty="0">
                <a:latin typeface="HelloTGIF" panose="02000603000000000000" pitchFamily="2" charset="0"/>
                <a:ea typeface="HelloTGIF" panose="02000603000000000000" pitchFamily="2" charset="0"/>
              </a:rPr>
              <a:t>Retakes must be scheduled with Mrs. Davidson;</a:t>
            </a:r>
          </a:p>
          <a:p>
            <a:pPr marL="742950" lvl="1" indent="-285750">
              <a:buFont typeface="Arial" panose="020B0604020202020204" pitchFamily="34" charset="0"/>
              <a:buChar char="•"/>
            </a:pPr>
            <a:r>
              <a:rPr lang="en-US" sz="3200" dirty="0">
                <a:latin typeface="HelloTGIF" panose="02000603000000000000" pitchFamily="2" charset="0"/>
                <a:ea typeface="HelloTGIF" panose="02000603000000000000" pitchFamily="2" charset="0"/>
              </a:rPr>
              <a:t>Missed questions must be corrected;</a:t>
            </a:r>
          </a:p>
          <a:p>
            <a:pPr marL="742950" lvl="1" indent="-285750">
              <a:buFont typeface="Arial" panose="020B0604020202020204" pitchFamily="34" charset="0"/>
              <a:buChar char="•"/>
            </a:pPr>
            <a:r>
              <a:rPr lang="en-US" sz="3200" dirty="0">
                <a:latin typeface="HelloTGIF" panose="02000603000000000000" pitchFamily="2" charset="0"/>
                <a:ea typeface="HelloTGIF" panose="02000603000000000000" pitchFamily="2" charset="0"/>
              </a:rPr>
              <a:t>Evidence must be provided before the retake that additional practice occurred and the student has developed greater understanding.</a:t>
            </a:r>
          </a:p>
        </p:txBody>
      </p:sp>
      <p:sp>
        <p:nvSpPr>
          <p:cNvPr id="4" name="TextBox 3"/>
          <p:cNvSpPr txBox="1"/>
          <p:nvPr/>
        </p:nvSpPr>
        <p:spPr>
          <a:xfrm>
            <a:off x="176169" y="5473005"/>
            <a:ext cx="8623882" cy="1384995"/>
          </a:xfrm>
          <a:prstGeom prst="rect">
            <a:avLst/>
          </a:prstGeom>
          <a:noFill/>
        </p:spPr>
        <p:txBody>
          <a:bodyPr wrap="square" rtlCol="0">
            <a:spAutoFit/>
          </a:bodyPr>
          <a:lstStyle/>
          <a:p>
            <a:pPr algn="ctr"/>
            <a:r>
              <a:rPr lang="en-US" sz="2800" dirty="0">
                <a:latin typeface="HelloBigSky" panose="02000603000000000000" pitchFamily="2" charset="0"/>
                <a:ea typeface="HelloBigSky" panose="02000603000000000000" pitchFamily="2" charset="0"/>
              </a:rPr>
              <a:t>Remember late work, including retakes and improved work must be submitted NO LATER than the Friday before the end of the quarter.</a:t>
            </a:r>
          </a:p>
        </p:txBody>
      </p:sp>
    </p:spTree>
    <p:extLst>
      <p:ext uri="{BB962C8B-B14F-4D97-AF65-F5344CB8AC3E}">
        <p14:creationId xmlns:p14="http://schemas.microsoft.com/office/powerpoint/2010/main" val="395833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 in | Sign Up Upload Clip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66" y="0"/>
            <a:ext cx="10997967" cy="6858000"/>
          </a:xfrm>
          <a:prstGeom prst="rect">
            <a:avLst/>
          </a:prstGeom>
        </p:spPr>
      </p:pic>
      <p:sp>
        <p:nvSpPr>
          <p:cNvPr id="9" name="TextBox 8"/>
          <p:cNvSpPr txBox="1"/>
          <p:nvPr/>
        </p:nvSpPr>
        <p:spPr>
          <a:xfrm rot="20559021">
            <a:off x="1518407" y="2767282"/>
            <a:ext cx="6107186" cy="1323439"/>
          </a:xfrm>
          <a:prstGeom prst="rect">
            <a:avLst/>
          </a:prstGeom>
          <a:noFill/>
        </p:spPr>
        <p:txBody>
          <a:bodyPr wrap="square" rtlCol="0">
            <a:spAutoFit/>
          </a:bodyPr>
          <a:lstStyle/>
          <a:p>
            <a:pPr algn="ctr"/>
            <a:r>
              <a:rPr lang="en-US" sz="4000" dirty="0">
                <a:latin typeface="Janda Truly Madly Deeply" panose="02000503000000020004" pitchFamily="2" charset="0"/>
              </a:rPr>
              <a:t>CLASSROOM PROCEDURES</a:t>
            </a:r>
          </a:p>
        </p:txBody>
      </p:sp>
    </p:spTree>
    <p:extLst>
      <p:ext uri="{BB962C8B-B14F-4D97-AF65-F5344CB8AC3E}">
        <p14:creationId xmlns:p14="http://schemas.microsoft.com/office/powerpoint/2010/main" val="361869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944" y="-914400"/>
            <a:ext cx="10669162" cy="9504947"/>
          </a:xfrm>
          <a:prstGeom prst="rect">
            <a:avLst/>
          </a:prstGeom>
        </p:spPr>
      </p:pic>
      <p:sp>
        <p:nvSpPr>
          <p:cNvPr id="2" name="Title 1"/>
          <p:cNvSpPr>
            <a:spLocks noGrp="1"/>
          </p:cNvSpPr>
          <p:nvPr>
            <p:ph type="title"/>
          </p:nvPr>
        </p:nvSpPr>
        <p:spPr>
          <a:xfrm>
            <a:off x="272847" y="153479"/>
            <a:ext cx="4106779" cy="1325563"/>
          </a:xfrm>
        </p:spPr>
        <p:txBody>
          <a:bodyPr>
            <a:normAutofit/>
          </a:bodyPr>
          <a:lstStyle/>
          <a:p>
            <a:r>
              <a:rPr lang="en-US" sz="5400" dirty="0">
                <a:solidFill>
                  <a:schemeClr val="bg1"/>
                </a:solidFill>
              </a:rPr>
              <a:t>Starting Class</a:t>
            </a:r>
          </a:p>
        </p:txBody>
      </p:sp>
      <p:sp>
        <p:nvSpPr>
          <p:cNvPr id="3" name="TextBox 2"/>
          <p:cNvSpPr txBox="1"/>
          <p:nvPr/>
        </p:nvSpPr>
        <p:spPr>
          <a:xfrm>
            <a:off x="570452" y="1083473"/>
            <a:ext cx="8212822" cy="5693866"/>
          </a:xfrm>
          <a:prstGeom prst="rect">
            <a:avLst/>
          </a:prstGeom>
          <a:noFill/>
        </p:spPr>
        <p:txBody>
          <a:bodyPr wrap="square" rtlCol="0">
            <a:spAutoFit/>
          </a:bodyPr>
          <a:lstStyle/>
          <a:p>
            <a:pPr marL="342900" indent="-342900">
              <a:buFont typeface="+mj-lt"/>
              <a:buAutoNum type="arabicPeriod"/>
            </a:pPr>
            <a:r>
              <a:rPr lang="en-US" sz="2800" dirty="0">
                <a:solidFill>
                  <a:schemeClr val="bg1"/>
                </a:solidFill>
              </a:rPr>
              <a:t>Enter silently, there is no talking when entering the classroom</a:t>
            </a:r>
          </a:p>
          <a:p>
            <a:pPr marL="342900" indent="-342900">
              <a:buFont typeface="+mj-lt"/>
              <a:buAutoNum type="arabicPeriod"/>
            </a:pPr>
            <a:r>
              <a:rPr lang="en-US" sz="2800" dirty="0">
                <a:solidFill>
                  <a:schemeClr val="bg1"/>
                </a:solidFill>
              </a:rPr>
              <a:t>Pick up your warm-up (Mondays)</a:t>
            </a:r>
          </a:p>
          <a:p>
            <a:pPr marL="342900" indent="-342900">
              <a:buFont typeface="+mj-lt"/>
              <a:buAutoNum type="arabicPeriod"/>
            </a:pPr>
            <a:r>
              <a:rPr lang="en-US" sz="2800" dirty="0">
                <a:solidFill>
                  <a:schemeClr val="bg1"/>
                </a:solidFill>
              </a:rPr>
              <a:t>Remove the materials you need for the day from your backpack </a:t>
            </a:r>
          </a:p>
          <a:p>
            <a:pPr marL="342900" indent="-342900">
              <a:buFont typeface="+mj-lt"/>
              <a:buAutoNum type="arabicPeriod"/>
            </a:pPr>
            <a:r>
              <a:rPr lang="en-US" sz="2800" dirty="0">
                <a:solidFill>
                  <a:schemeClr val="bg1"/>
                </a:solidFill>
              </a:rPr>
              <a:t>Store your backpack on a hook at the end of your table</a:t>
            </a:r>
          </a:p>
          <a:p>
            <a:pPr marL="342900" indent="-342900">
              <a:buFont typeface="+mj-lt"/>
              <a:buAutoNum type="arabicPeriod"/>
            </a:pPr>
            <a:r>
              <a:rPr lang="en-US" sz="2800" dirty="0">
                <a:solidFill>
                  <a:schemeClr val="bg1"/>
                </a:solidFill>
              </a:rPr>
              <a:t>Record any homework, tests, or project due dates in your agenda</a:t>
            </a:r>
          </a:p>
          <a:p>
            <a:pPr marL="342900" indent="-342900">
              <a:buFont typeface="+mj-lt"/>
              <a:buAutoNum type="arabicPeriod"/>
            </a:pPr>
            <a:r>
              <a:rPr lang="en-US" sz="2800" dirty="0">
                <a:solidFill>
                  <a:schemeClr val="bg1"/>
                </a:solidFill>
              </a:rPr>
              <a:t>Record the day’s objective on the designated notebook page</a:t>
            </a:r>
          </a:p>
          <a:p>
            <a:pPr marL="342900" indent="-342900">
              <a:buFont typeface="+mj-lt"/>
              <a:buAutoNum type="arabicPeriod"/>
            </a:pPr>
            <a:r>
              <a:rPr lang="en-US" sz="2800" dirty="0">
                <a:solidFill>
                  <a:schemeClr val="bg1"/>
                </a:solidFill>
              </a:rPr>
              <a:t>Begin working on the warm-up silently and independently</a:t>
            </a:r>
          </a:p>
        </p:txBody>
      </p:sp>
    </p:spTree>
    <p:extLst>
      <p:ext uri="{BB962C8B-B14F-4D97-AF65-F5344CB8AC3E}">
        <p14:creationId xmlns:p14="http://schemas.microsoft.com/office/powerpoint/2010/main" val="112949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445042" cy="6858000"/>
          </a:xfrm>
          <a:prstGeom prst="rect">
            <a:avLst/>
          </a:prstGeom>
        </p:spPr>
      </p:pic>
      <p:sp>
        <p:nvSpPr>
          <p:cNvPr id="3" name="TextBox 2"/>
          <p:cNvSpPr txBox="1"/>
          <p:nvPr/>
        </p:nvSpPr>
        <p:spPr>
          <a:xfrm>
            <a:off x="3445042" y="0"/>
            <a:ext cx="5698958" cy="6124754"/>
          </a:xfrm>
          <a:prstGeom prst="rect">
            <a:avLst/>
          </a:prstGeom>
          <a:noFill/>
        </p:spPr>
        <p:txBody>
          <a:bodyPr wrap="square" rtlCol="0">
            <a:spAutoFit/>
          </a:bodyPr>
          <a:lstStyle/>
          <a:p>
            <a:pPr algn="ctr"/>
            <a:r>
              <a:rPr lang="en-US" sz="4000" dirty="0">
                <a:latin typeface="HelloBigSky" panose="02000603000000000000" pitchFamily="2" charset="0"/>
                <a:ea typeface="HelloBigSky" panose="02000603000000000000" pitchFamily="2" charset="0"/>
              </a:rPr>
              <a:t>The Noise-O-Meter</a:t>
            </a:r>
          </a:p>
          <a:p>
            <a:r>
              <a:rPr lang="en-US" sz="3200" dirty="0"/>
              <a:t>Let’s you know what voice level is appropriate for the work in class.</a:t>
            </a:r>
          </a:p>
          <a:p>
            <a:endParaRPr lang="en-US" sz="3200" dirty="0"/>
          </a:p>
          <a:p>
            <a:r>
              <a:rPr lang="en-US" sz="3200" dirty="0"/>
              <a:t>Ninja – Silent</a:t>
            </a:r>
          </a:p>
          <a:p>
            <a:endParaRPr lang="en-US" sz="3200" dirty="0"/>
          </a:p>
          <a:p>
            <a:r>
              <a:rPr lang="en-US" sz="3200" dirty="0"/>
              <a:t>Secret Agent – whisper voice</a:t>
            </a:r>
          </a:p>
          <a:p>
            <a:endParaRPr lang="en-US" sz="3200" dirty="0"/>
          </a:p>
          <a:p>
            <a:r>
              <a:rPr lang="en-US" sz="3200" dirty="0"/>
              <a:t>Strike Team – small group voice</a:t>
            </a:r>
          </a:p>
          <a:p>
            <a:endParaRPr lang="en-US" sz="3200" dirty="0"/>
          </a:p>
          <a:p>
            <a:r>
              <a:rPr lang="en-US" sz="3200" dirty="0"/>
              <a:t>All Clear – presentation voice</a:t>
            </a:r>
          </a:p>
        </p:txBody>
      </p:sp>
    </p:spTree>
    <p:extLst>
      <p:ext uri="{BB962C8B-B14F-4D97-AF65-F5344CB8AC3E}">
        <p14:creationId xmlns:p14="http://schemas.microsoft.com/office/powerpoint/2010/main" val="282885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0907" y="0"/>
            <a:ext cx="2703094" cy="6858000"/>
          </a:xfrm>
          <a:prstGeom prst="rect">
            <a:avLst/>
          </a:prstGeom>
        </p:spPr>
      </p:pic>
      <p:sp>
        <p:nvSpPr>
          <p:cNvPr id="3" name="TextBox 2"/>
          <p:cNvSpPr txBox="1"/>
          <p:nvPr/>
        </p:nvSpPr>
        <p:spPr>
          <a:xfrm>
            <a:off x="0" y="0"/>
            <a:ext cx="6440907" cy="7109639"/>
          </a:xfrm>
          <a:prstGeom prst="rect">
            <a:avLst/>
          </a:prstGeom>
          <a:noFill/>
        </p:spPr>
        <p:txBody>
          <a:bodyPr wrap="square" rtlCol="0">
            <a:spAutoFit/>
          </a:bodyPr>
          <a:lstStyle/>
          <a:p>
            <a:pPr algn="ctr"/>
            <a:r>
              <a:rPr lang="en-US" sz="3200" dirty="0">
                <a:latin typeface="HelloHotStuff" panose="02000603000000000000" pitchFamily="2" charset="0"/>
                <a:ea typeface="HelloHotStuff" panose="02000603000000000000" pitchFamily="2" charset="0"/>
              </a:rPr>
              <a:t>Bathroom Passes</a:t>
            </a:r>
          </a:p>
          <a:p>
            <a:pPr algn="ctr"/>
            <a:endParaRPr lang="en-US" sz="3200" dirty="0"/>
          </a:p>
          <a:p>
            <a:r>
              <a:rPr lang="en-US" sz="3200" dirty="0"/>
              <a:t>1 boy and 1 girl may leave at a time</a:t>
            </a:r>
          </a:p>
          <a:p>
            <a:endParaRPr lang="en-US" sz="3200" dirty="0"/>
          </a:p>
          <a:p>
            <a:r>
              <a:rPr lang="en-US" sz="3200" dirty="0"/>
              <a:t>You MUST take the hall pass when you leave and place the yellow bathroom cup at your seat so I know you are gone.</a:t>
            </a:r>
          </a:p>
          <a:p>
            <a:endParaRPr lang="en-US" sz="3200" dirty="0"/>
          </a:p>
          <a:p>
            <a:r>
              <a:rPr lang="en-US" sz="3200" dirty="0"/>
              <a:t>When the green sign is posted you are free to go to the bathroom when needed. When the red sign is posted you are not allowed to leave unless it is an emergency.</a:t>
            </a:r>
          </a:p>
        </p:txBody>
      </p:sp>
    </p:spTree>
    <p:extLst>
      <p:ext uri="{BB962C8B-B14F-4D97-AF65-F5344CB8AC3E}">
        <p14:creationId xmlns:p14="http://schemas.microsoft.com/office/powerpoint/2010/main" val="76311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84228" y="0"/>
            <a:ext cx="5659772" cy="7109639"/>
          </a:xfrm>
          <a:prstGeom prst="rect">
            <a:avLst/>
          </a:prstGeom>
          <a:noFill/>
        </p:spPr>
        <p:txBody>
          <a:bodyPr wrap="square" rtlCol="0">
            <a:spAutoFit/>
          </a:bodyPr>
          <a:lstStyle/>
          <a:p>
            <a:pPr algn="ctr"/>
            <a:r>
              <a:rPr lang="en-US" sz="4000" dirty="0">
                <a:latin typeface="HelloDotty" panose="02000603000000000000" pitchFamily="2" charset="0"/>
                <a:ea typeface="HelloDotty" panose="02000603000000000000" pitchFamily="2" charset="0"/>
              </a:rPr>
              <a:t>Exit Tickets</a:t>
            </a:r>
          </a:p>
          <a:p>
            <a:pPr algn="ctr"/>
            <a:endParaRPr lang="en-US" sz="3200" dirty="0"/>
          </a:p>
          <a:p>
            <a:r>
              <a:rPr lang="en-US" sz="3200" dirty="0"/>
              <a:t>Before leaving class each day you will be asked to evaluate your learning for that day. Place your exit ticket in the basket that best reflects your understanding of the topic that day.</a:t>
            </a:r>
          </a:p>
          <a:p>
            <a:r>
              <a:rPr lang="en-US" sz="3200" dirty="0">
                <a:solidFill>
                  <a:srgbClr val="0070C0"/>
                </a:solidFill>
              </a:rPr>
              <a:t>3 – I am able to demonstrate my understanding independently.</a:t>
            </a:r>
          </a:p>
          <a:p>
            <a:r>
              <a:rPr lang="en-US" sz="3200" dirty="0">
                <a:solidFill>
                  <a:srgbClr val="0070C0"/>
                </a:solidFill>
              </a:rPr>
              <a:t>2 – I am able to demonstrate my understanding only with help.</a:t>
            </a:r>
          </a:p>
          <a:p>
            <a:r>
              <a:rPr lang="en-US" sz="3200" dirty="0">
                <a:solidFill>
                  <a:srgbClr val="0070C0"/>
                </a:solidFill>
              </a:rPr>
              <a:t>1 – I do not understand.</a:t>
            </a:r>
          </a:p>
          <a:p>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484228" cy="6858000"/>
          </a:xfrm>
          <a:prstGeom prst="rect">
            <a:avLst/>
          </a:prstGeom>
        </p:spPr>
      </p:pic>
    </p:spTree>
    <p:extLst>
      <p:ext uri="{BB962C8B-B14F-4D97-AF65-F5344CB8AC3E}">
        <p14:creationId xmlns:p14="http://schemas.microsoft.com/office/powerpoint/2010/main" val="4224588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355</TotalTime>
  <Words>889</Words>
  <Application>Microsoft Office PowerPoint</Application>
  <PresentationFormat>On-screen Show (4:3)</PresentationFormat>
  <Paragraphs>96</Paragraphs>
  <Slides>23</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23</vt:i4>
      </vt:variant>
    </vt:vector>
  </HeadingPairs>
  <TitlesOfParts>
    <vt:vector size="42" baseType="lpstr">
      <vt:lpstr>Arial</vt:lpstr>
      <vt:lpstr>Calibri</vt:lpstr>
      <vt:lpstr>Calibri Light</vt:lpstr>
      <vt:lpstr>HelloBigSky</vt:lpstr>
      <vt:lpstr>HelloBoxStitch</vt:lpstr>
      <vt:lpstr>HelloBuckaroo</vt:lpstr>
      <vt:lpstr>HelloDotty</vt:lpstr>
      <vt:lpstr>HelloEtchASketch</vt:lpstr>
      <vt:lpstr>HelloHotStuff</vt:lpstr>
      <vt:lpstr>HelloLovebug</vt:lpstr>
      <vt:lpstr>HelloSunshine</vt:lpstr>
      <vt:lpstr>HelloSwimmy</vt:lpstr>
      <vt:lpstr>HelloTGIF</vt:lpstr>
      <vt:lpstr>HelloTypewriterThin</vt:lpstr>
      <vt:lpstr>Janda Manatee Solid</vt:lpstr>
      <vt:lpstr>Janda Siesta Sunset</vt:lpstr>
      <vt:lpstr>Janda Silly Monkey</vt:lpstr>
      <vt:lpstr>Janda Truly Madly Deeply</vt:lpstr>
      <vt:lpstr>Office Theme</vt:lpstr>
      <vt:lpstr>PowerPoint Presentation</vt:lpstr>
      <vt:lpstr>PowerPoint Presentation</vt:lpstr>
      <vt:lpstr>PowerPoint Presentation</vt:lpstr>
      <vt:lpstr>PowerPoint Presentation</vt:lpstr>
      <vt:lpstr>PowerPoint Presentation</vt:lpstr>
      <vt:lpstr>Starting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Davidson</dc:creator>
  <cp:lastModifiedBy>Crystal Davidson</cp:lastModifiedBy>
  <cp:revision>33</cp:revision>
  <dcterms:created xsi:type="dcterms:W3CDTF">2015-07-14T05:25:32Z</dcterms:created>
  <dcterms:modified xsi:type="dcterms:W3CDTF">2016-08-30T02:29:35Z</dcterms:modified>
</cp:coreProperties>
</file>